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9" r:id="rId5"/>
    <p:sldId id="278" r:id="rId6"/>
    <p:sldId id="315" r:id="rId7"/>
    <p:sldId id="270" r:id="rId8"/>
    <p:sldId id="296" r:id="rId9"/>
    <p:sldId id="271" r:id="rId10"/>
    <p:sldId id="300" r:id="rId11"/>
    <p:sldId id="298" r:id="rId12"/>
    <p:sldId id="302" r:id="rId13"/>
    <p:sldId id="304" r:id="rId14"/>
    <p:sldId id="308" r:id="rId15"/>
    <p:sldId id="314" r:id="rId16"/>
    <p:sldId id="277" r:id="rId17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700" autoAdjust="0"/>
  </p:normalViewPr>
  <p:slideViewPr>
    <p:cSldViewPr showGuides="1">
      <p:cViewPr>
        <p:scale>
          <a:sx n="100" d="100"/>
          <a:sy n="100" d="100"/>
        </p:scale>
        <p:origin x="-294" y="-588"/>
      </p:cViewPr>
      <p:guideLst>
        <p:guide orient="horz" pos="1139"/>
        <p:guide orient="horz" pos="4042"/>
        <p:guide orient="horz" pos="278"/>
        <p:guide pos="272"/>
        <p:guide pos="5488"/>
        <p:guide pos="4604"/>
        <p:guide pos="4694"/>
        <p:guide pos="3810"/>
        <p:guide pos="3719"/>
        <p:guide pos="2925"/>
        <p:guide pos="2835"/>
        <p:guide pos="2041"/>
        <p:guide pos="1950"/>
        <p:guide pos="1156"/>
        <p:guide pos="10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3552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9608DA-EB84-4448-B169-654F676FD4FE}" type="datetimeFigureOut">
              <a:rPr lang="de-DE" smtClean="0"/>
              <a:pPr/>
              <a:t>23.01.2014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03D80F4-65B9-4DB9-AA88-784E4D1D27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278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7F2DA33-4426-4185-A0BA-F1E268815AEA}" type="datetimeFigureOut">
              <a:rPr lang="de-DE" smtClean="0"/>
              <a:pPr/>
              <a:t>23.01.2014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DB0421A-9399-4A93-BB92-3C4F8F197C1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93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174625" indent="-174625" algn="l" defTabSz="914400" rtl="0" eaLnBrk="1" latinLnBrk="0" hangingPunct="1">
      <a:buFont typeface="Arial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360363" indent="-185738" algn="l" defTabSz="914400" rtl="0" eaLnBrk="1" latinLnBrk="0" hangingPunct="1">
      <a:buFont typeface="Arial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534988" indent="-174625" algn="l" defTabSz="914400" rtl="0" eaLnBrk="1" latinLnBrk="0" hangingPunct="1">
      <a:buFont typeface="Arial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719138" indent="-184150" algn="l" defTabSz="914400" rtl="0" eaLnBrk="1" latinLnBrk="0" hangingPunct="1">
      <a:buFont typeface="Arial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PPT_Tite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800" y="441325"/>
            <a:ext cx="6877050" cy="5975350"/>
          </a:xfrm>
        </p:spPr>
        <p:txBody>
          <a:bodyPr anchor="ctr" anchorCtr="0"/>
          <a:lstStyle>
            <a:lvl1pPr>
              <a:lnSpc>
                <a:spcPct val="800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 marL="355600" indent="-355600">
              <a:spcBef>
                <a:spcPts val="1200"/>
              </a:spcBef>
              <a:buFont typeface="+mj-lt"/>
              <a:buAutoNum type="arabicPeriod"/>
              <a:defRPr sz="2100" cap="all" baseline="0"/>
            </a:lvl1pPr>
            <a:lvl2pPr marL="625475" indent="-273050">
              <a:lnSpc>
                <a:spcPct val="120000"/>
              </a:lnSpc>
              <a:buFont typeface="+mj-lt"/>
              <a:buAutoNum type="arabicPeriod"/>
              <a:defRPr sz="1600" cap="none" baseline="0"/>
            </a:lvl2pPr>
            <a:lvl3pPr marL="808038" indent="-182563">
              <a:lnSpc>
                <a:spcPct val="120000"/>
              </a:lnSpc>
              <a:tabLst/>
              <a:defRPr sz="1600" cap="none" baseline="0"/>
            </a:lvl3pPr>
            <a:lvl4pPr marL="984250" indent="-176213" defTabSz="987425">
              <a:lnSpc>
                <a:spcPct val="120000"/>
              </a:lnSpc>
              <a:defRPr sz="1600" cap="none" baseline="0"/>
            </a:lvl4pPr>
            <a:lvl5pPr marL="1166813" indent="-182563">
              <a:lnSpc>
                <a:spcPct val="120000"/>
              </a:lnSpc>
              <a:defRPr sz="1600"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800" y="548680"/>
            <a:ext cx="6877050" cy="5862066"/>
          </a:xfrm>
        </p:spPr>
        <p:txBody>
          <a:bodyPr anchor="ctr" anchorCtr="0"/>
          <a:lstStyle>
            <a:lvl1pPr>
              <a:defRPr sz="3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31800" y="420966"/>
            <a:ext cx="6120420" cy="12078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31800" y="1722298"/>
            <a:ext cx="6877050" cy="4694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6696236" y="735844"/>
            <a:ext cx="2015964" cy="14401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065A28E-9773-4D76-BE06-9383BA9429D2}" type="datetime1">
              <a:rPr lang="de-DE" noProof="0" smtClean="0"/>
              <a:pPr/>
              <a:t>23.01.2014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696237" y="577541"/>
            <a:ext cx="2015964" cy="14401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Goethe-Institut für Thema</a:t>
            </a:r>
            <a:endParaRPr lang="de-DE" noProof="0"/>
          </a:p>
        </p:txBody>
      </p:sp>
      <p:sp>
        <p:nvSpPr>
          <p:cNvPr id="10" name="Textfeld 9"/>
          <p:cNvSpPr txBox="1"/>
          <p:nvPr/>
        </p:nvSpPr>
        <p:spPr bwMode="gray">
          <a:xfrm>
            <a:off x="6696236" y="418950"/>
            <a:ext cx="2015964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/>
          <a:p>
            <a:pPr marL="0" algn="r" defTabSz="914400" rtl="0" eaLnBrk="1" latinLnBrk="0" hangingPunct="1"/>
            <a:r>
              <a:rPr lang="de-DE" sz="9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Seite </a:t>
            </a:r>
            <a:fld id="{731BF05D-D419-4179-93C3-F69779562F2E}" type="slidenum">
              <a:rPr lang="de-DE" sz="900" kern="1200" noProof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pPr marL="0" algn="r" defTabSz="914400" rtl="0" eaLnBrk="1" latinLnBrk="0" hangingPunct="1"/>
              <a:t>‹Nr.›</a:t>
            </a:fld>
            <a:endParaRPr lang="de-DE" sz="900" kern="1200" noProof="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7" r:id="rId3"/>
    <p:sldLayoutId id="2147483650" r:id="rId4"/>
    <p:sldLayoutId id="2147483658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59" r:id="rId2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6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100" b="1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563" indent="-182563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6213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182563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Language@Glasgow.goethe.org" TargetMode="Externa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ethe.de/ins/gb/gla/lhr/en12072687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 smtClean="0">
                <a:solidFill>
                  <a:schemeClr val="accent6">
                    <a:lumMod val="75000"/>
                  </a:schemeClr>
                </a:solidFill>
              </a:rPr>
              <a:t>Coala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i="1" dirty="0" err="1" smtClean="0">
                <a:solidFill>
                  <a:schemeClr val="accent6">
                    <a:lumMod val="75000"/>
                  </a:schemeClr>
                </a:solidFill>
              </a:rPr>
              <a:t>January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 2014</a:t>
            </a:r>
            <a:b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German </a:t>
            </a:r>
            <a:r>
              <a:rPr lang="en-US" dirty="0" smtClean="0"/>
              <a:t>resources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new exam specifications</a:t>
            </a:r>
            <a:r>
              <a:rPr lang="de-DE" sz="2200" dirty="0"/>
              <a:t/>
            </a:r>
            <a:br>
              <a:rPr lang="de-DE" sz="2200" dirty="0"/>
            </a:br>
            <a:endParaRPr lang="de-DE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20966"/>
            <a:ext cx="6120420" cy="559762"/>
          </a:xfrm>
        </p:spPr>
        <p:txBody>
          <a:bodyPr/>
          <a:lstStyle/>
          <a:p>
            <a:r>
              <a:rPr lang="de-DE" dirty="0" err="1" smtClean="0">
                <a:solidFill>
                  <a:srgbClr val="A0C814"/>
                </a:solidFill>
              </a:rPr>
              <a:t>ARticles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052736"/>
            <a:ext cx="6877051" cy="536393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Links</a:t>
            </a:r>
            <a:endParaRPr lang="en-US" dirty="0" smtClean="0"/>
          </a:p>
          <a:p>
            <a:pPr lvl="2"/>
            <a:r>
              <a:rPr lang="en-US" dirty="0"/>
              <a:t>e</a:t>
            </a:r>
            <a:r>
              <a:rPr lang="en-US" dirty="0" smtClean="0"/>
              <a:t>mbedded in the articles and highlighted in bold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ive further information, links to German websites, etc.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0" lvl="2" indent="0">
              <a:buNone/>
            </a:pPr>
            <a:r>
              <a:rPr lang="en-US" dirty="0" smtClean="0">
                <a:sym typeface="Wingdings" pitchFamily="2" charset="2"/>
              </a:rPr>
              <a:t>                         </a:t>
            </a:r>
          </a:p>
          <a:p>
            <a:pPr marL="0" lvl="2" indent="0">
              <a:buNone/>
            </a:pPr>
            <a:r>
              <a:rPr lang="en-US" sz="3200" b="1" dirty="0">
                <a:sym typeface="Wingdings" pitchFamily="2" charset="2"/>
              </a:rPr>
              <a:t></a:t>
            </a:r>
            <a:endParaRPr lang="en-US" sz="3200" b="1" dirty="0" smtClean="0"/>
          </a:p>
          <a:p>
            <a:pPr marL="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</a:t>
            </a:r>
            <a:endParaRPr lang="en-US" sz="3600" dirty="0" smtClean="0"/>
          </a:p>
          <a:p>
            <a:pPr marL="0" lvl="2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75877"/>
            <a:ext cx="6264696" cy="18557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37112"/>
            <a:ext cx="7620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04664"/>
            <a:ext cx="6120420" cy="487754"/>
          </a:xfrm>
        </p:spPr>
        <p:txBody>
          <a:bodyPr/>
          <a:lstStyle/>
          <a:p>
            <a:r>
              <a:rPr lang="de-DE" dirty="0">
                <a:solidFill>
                  <a:srgbClr val="374105"/>
                </a:solidFill>
              </a:rPr>
              <a:t>Video Content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148064" y="1268760"/>
            <a:ext cx="3564137" cy="5147915"/>
          </a:xfrm>
        </p:spPr>
        <p:txBody>
          <a:bodyPr/>
          <a:lstStyle/>
          <a:p>
            <a:pPr lvl="2"/>
            <a:r>
              <a:rPr lang="en-US" b="1" dirty="0" smtClean="0"/>
              <a:t>videos</a:t>
            </a:r>
            <a:r>
              <a:rPr lang="en-US" dirty="0" smtClean="0"/>
              <a:t> </a:t>
            </a:r>
            <a:r>
              <a:rPr lang="en-US" dirty="0" smtClean="0"/>
              <a:t>with content of interest to young learners are available in German with </a:t>
            </a:r>
            <a:r>
              <a:rPr lang="en-US" b="1" dirty="0" smtClean="0"/>
              <a:t>English </a:t>
            </a:r>
            <a:r>
              <a:rPr lang="en-US" b="1" dirty="0" smtClean="0"/>
              <a:t>subtitles</a:t>
            </a:r>
          </a:p>
          <a:p>
            <a:pPr lvl="2"/>
            <a:r>
              <a:rPr lang="en-US" dirty="0"/>
              <a:t>a second version without subtitles is also available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by clicking on the </a:t>
            </a:r>
            <a:r>
              <a:rPr lang="en-US" b="1" dirty="0" smtClean="0"/>
              <a:t>Transcript </a:t>
            </a:r>
            <a:r>
              <a:rPr lang="en-US" dirty="0" smtClean="0"/>
              <a:t>button the video transcript appears in a separate window</a:t>
            </a:r>
          </a:p>
          <a:p>
            <a:pPr lvl="2"/>
            <a:r>
              <a:rPr lang="en-US" dirty="0" smtClean="0"/>
              <a:t>text </a:t>
            </a:r>
            <a:r>
              <a:rPr lang="en-US" dirty="0"/>
              <a:t>is highlighted in bold to correspond with the words as they are spoken in the </a:t>
            </a:r>
            <a:r>
              <a:rPr lang="en-US" dirty="0" smtClean="0"/>
              <a:t>film</a:t>
            </a:r>
            <a:endParaRPr lang="en-US" dirty="0"/>
          </a:p>
          <a:p>
            <a:pPr lvl="2"/>
            <a:r>
              <a:rPr lang="en-US" dirty="0"/>
              <a:t>to listen to a sentence again, just click on that section of the </a:t>
            </a:r>
            <a:r>
              <a:rPr lang="en-US" dirty="0" smtClean="0"/>
              <a:t>transcript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lvl="2" indent="0">
              <a:buNone/>
            </a:pPr>
            <a:endParaRPr lang="en-US" dirty="0" smtClean="0"/>
          </a:p>
          <a:p>
            <a:pPr marL="0" lvl="2" indent="0">
              <a:buNone/>
            </a:pPr>
            <a:endParaRPr lang="en-US" dirty="0" smtClean="0"/>
          </a:p>
          <a:p>
            <a:pPr marL="0" lvl="2" indent="0">
              <a:buNone/>
            </a:pPr>
            <a:r>
              <a:rPr lang="en-US" sz="2400" dirty="0" smtClean="0">
                <a:sym typeface="Wingdings" pitchFamily="2" charset="2"/>
              </a:rPr>
              <a:t></a:t>
            </a:r>
            <a:endParaRPr lang="en-US" sz="2400" dirty="0"/>
          </a:p>
        </p:txBody>
      </p:sp>
      <p:sp>
        <p:nvSpPr>
          <p:cNvPr id="30" name="Rechteck 29"/>
          <p:cNvSpPr/>
          <p:nvPr/>
        </p:nvSpPr>
        <p:spPr>
          <a:xfrm>
            <a:off x="4643438" y="5337212"/>
            <a:ext cx="2665412" cy="1117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>
              <a:lnSpc>
                <a:spcPct val="120000"/>
              </a:lnSpc>
            </a:pPr>
            <a:r>
              <a:rPr lang="de-DE" sz="3200" b="1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</a:t>
            </a:r>
            <a:endParaRPr lang="de-DE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50800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20966"/>
            <a:ext cx="6120420" cy="487754"/>
          </a:xfrm>
        </p:spPr>
        <p:txBody>
          <a:bodyPr/>
          <a:lstStyle/>
          <a:p>
            <a:r>
              <a:rPr lang="de-DE" dirty="0" smtClean="0">
                <a:solidFill>
                  <a:srgbClr val="59004A"/>
                </a:solidFill>
              </a:rPr>
              <a:t>Audio Content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292080" y="1988840"/>
            <a:ext cx="3420121" cy="4427835"/>
          </a:xfrm>
        </p:spPr>
        <p:txBody>
          <a:bodyPr/>
          <a:lstStyle/>
          <a:p>
            <a:pPr lvl="2"/>
            <a:r>
              <a:rPr lang="en-US" dirty="0"/>
              <a:t>m</a:t>
            </a:r>
            <a:r>
              <a:rPr lang="en-US" dirty="0" smtClean="0"/>
              <a:t>ix of speech and music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audio files transcript available with same functions as video transcripts (such as search, auto scroll, repeat function)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0" lvl="2" indent="0">
              <a:buNone/>
            </a:pPr>
            <a:endParaRPr lang="en-US" sz="2400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0" name="Rechteck 29"/>
          <p:cNvSpPr/>
          <p:nvPr/>
        </p:nvSpPr>
        <p:spPr>
          <a:xfrm>
            <a:off x="4643438" y="5337212"/>
            <a:ext cx="2665412" cy="1117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>
              <a:lnSpc>
                <a:spcPct val="120000"/>
              </a:lnSpc>
            </a:pPr>
            <a:r>
              <a:rPr lang="de-DE" sz="3200" b="1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</a:t>
            </a:r>
            <a:endParaRPr lang="de-DE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824536" cy="47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would be happy to receive your </a:t>
            </a:r>
            <a:br>
              <a:rPr lang="en-US" dirty="0" smtClean="0"/>
            </a:br>
            <a:r>
              <a:rPr lang="en-US" dirty="0" smtClean="0"/>
              <a:t>feed-back: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hlinkClick r:id="rId2"/>
              </a:rPr>
              <a:t>Language</a:t>
            </a:r>
            <a:r>
              <a:rPr lang="de-DE" sz="2000" dirty="0" smtClean="0">
                <a:hlinkClick r:id="rId2"/>
              </a:rPr>
              <a:t>@Glasgow.goethe.org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 smtClean="0"/>
              <a:t>boergmann</a:t>
            </a:r>
            <a:r>
              <a:rPr lang="de-DE" sz="2000" dirty="0" smtClean="0"/>
              <a:t>@ glasgow.goethe.org</a:t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4800" dirty="0" smtClean="0"/>
              <a:t>Vielen Dank!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20966"/>
            <a:ext cx="6732488" cy="1423858"/>
          </a:xfrm>
        </p:spPr>
        <p:txBody>
          <a:bodyPr/>
          <a:lstStyle/>
          <a:p>
            <a:r>
              <a:rPr lang="en-US" dirty="0" smtClean="0">
                <a:solidFill>
                  <a:srgbClr val="EB6400"/>
                </a:solidFill>
              </a:rPr>
              <a:t>Calendar sheets – </a:t>
            </a:r>
            <a:br>
              <a:rPr lang="en-US" dirty="0" smtClean="0">
                <a:solidFill>
                  <a:srgbClr val="EB6400"/>
                </a:solidFill>
              </a:rPr>
            </a:br>
            <a:r>
              <a:rPr lang="en-US" dirty="0" smtClean="0">
                <a:solidFill>
                  <a:srgbClr val="EB6400"/>
                </a:solidFill>
              </a:rPr>
              <a:t>      </a:t>
            </a:r>
            <a:r>
              <a:rPr lang="en-US" sz="2000" dirty="0" smtClean="0">
                <a:solidFill>
                  <a:srgbClr val="00B050"/>
                </a:solidFill>
              </a:rPr>
              <a:t>2014 - </a:t>
            </a:r>
            <a:r>
              <a:rPr lang="en-US" sz="2000" dirty="0" err="1" smtClean="0">
                <a:solidFill>
                  <a:srgbClr val="00B050"/>
                </a:solidFill>
              </a:rPr>
              <a:t>Feste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feiern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solidFill>
                  <a:srgbClr val="00B050"/>
                </a:solidFill>
              </a:rPr>
              <a:t>        </a:t>
            </a:r>
            <a:r>
              <a:rPr lang="en-US" sz="2000" dirty="0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2013 - </a:t>
            </a:r>
            <a:r>
              <a:rPr lang="en-US" sz="2000" dirty="0" err="1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Jugend</a:t>
            </a:r>
            <a:r>
              <a:rPr lang="en-US" sz="2000" dirty="0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 in   </a:t>
            </a:r>
            <a:br>
              <a:rPr lang="en-US" sz="2000" dirty="0" smtClean="0">
                <a:solidFill>
                  <a:schemeClr val="accent3">
                    <a:lumMod val="50000"/>
                    <a:lumOff val="50000"/>
                  </a:schemeClr>
                </a:solidFill>
              </a:rPr>
            </a:br>
            <a:r>
              <a:rPr lang="en-US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                   Deutschland</a:t>
            </a:r>
            <a:endParaRPr lang="de-DE" sz="2000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312368" cy="230209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9080"/>
            <a:ext cx="3533588" cy="244827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355976" y="2060848"/>
            <a:ext cx="4608512" cy="1938992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* Images</a:t>
            </a:r>
          </a:p>
          <a:p>
            <a:r>
              <a:rPr lang="de-DE" sz="2400" dirty="0" smtClean="0"/>
              <a:t>* Reading </a:t>
            </a:r>
            <a:r>
              <a:rPr lang="de-DE" sz="2400" dirty="0" err="1" smtClean="0"/>
              <a:t>texts</a:t>
            </a:r>
            <a:endParaRPr lang="de-DE" sz="2400" dirty="0" smtClean="0"/>
          </a:p>
          <a:p>
            <a:r>
              <a:rPr lang="de-DE" sz="2400" dirty="0" smtClean="0"/>
              <a:t>* Information</a:t>
            </a:r>
          </a:p>
          <a:p>
            <a:r>
              <a:rPr lang="de-DE" sz="2400" dirty="0" smtClean="0"/>
              <a:t>* Worksheets</a:t>
            </a:r>
          </a:p>
          <a:p>
            <a:r>
              <a:rPr lang="de-DE" sz="2400" dirty="0" smtClean="0"/>
              <a:t>* Teaching </a:t>
            </a:r>
            <a:r>
              <a:rPr lang="de-DE" sz="2400" dirty="0" err="1" smtClean="0"/>
              <a:t>materials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561703" y="5229200"/>
            <a:ext cx="3362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4"/>
              </a:rPr>
              <a:t>http://</a:t>
            </a:r>
            <a:r>
              <a:rPr lang="de-DE" dirty="0" smtClean="0">
                <a:hlinkClick r:id="rId4"/>
              </a:rPr>
              <a:t>www.goethe.de/ins/gb/gla/lhr/en12072687.htm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1196752"/>
            <a:ext cx="7524836" cy="601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" y="-387424"/>
            <a:ext cx="4242408" cy="339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0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20966"/>
            <a:ext cx="6120420" cy="703778"/>
          </a:xfrm>
        </p:spPr>
        <p:txBody>
          <a:bodyPr/>
          <a:lstStyle/>
          <a:p>
            <a:r>
              <a:rPr lang="de-DE" sz="2800" dirty="0">
                <a:solidFill>
                  <a:srgbClr val="FF0000"/>
                </a:solidFill>
              </a:rPr>
              <a:t>Internetpages ‚AUF DEUTSCH‘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Goethe-Institut für Thema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539552" y="2276872"/>
            <a:ext cx="6877051" cy="5219922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BACKGROUND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erceived</a:t>
            </a:r>
            <a:r>
              <a:rPr lang="de-DE" dirty="0" smtClean="0"/>
              <a:t> lack </a:t>
            </a:r>
            <a:r>
              <a:rPr lang="en-US" dirty="0" smtClean="0"/>
              <a:t>of authentic language materials for young learners</a:t>
            </a:r>
          </a:p>
          <a:p>
            <a:endParaRPr lang="en-US" dirty="0" smtClean="0"/>
          </a:p>
          <a:p>
            <a:r>
              <a:rPr lang="en-US" dirty="0" err="1" smtClean="0"/>
              <a:t>AimS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To provide resources appropriate to the target age-group </a:t>
            </a:r>
          </a:p>
          <a:p>
            <a:pPr lvl="2"/>
            <a:r>
              <a:rPr lang="en-US" dirty="0" smtClean="0"/>
              <a:t>To motivate younger learners to engage with the material</a:t>
            </a:r>
          </a:p>
          <a:p>
            <a:pPr lvl="2"/>
            <a:r>
              <a:rPr lang="en-US" dirty="0" smtClean="0"/>
              <a:t>To create a stimulating experience without usual limitations of preparing for an exam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2232247" cy="143501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 rot="1127847">
            <a:off x="3758029" y="1750591"/>
            <a:ext cx="3051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http://aufdeutsch.co.uk/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20966"/>
            <a:ext cx="6120420" cy="775786"/>
          </a:xfrm>
        </p:spPr>
        <p:txBody>
          <a:bodyPr/>
          <a:lstStyle/>
          <a:p>
            <a:r>
              <a:rPr lang="de-DE" dirty="0" err="1" smtClean="0"/>
              <a:t>HOMEPage</a:t>
            </a:r>
            <a:r>
              <a:rPr lang="de-DE" dirty="0" smtClean="0"/>
              <a:t> LAYOUT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052736"/>
            <a:ext cx="6877051" cy="5363939"/>
          </a:xfrm>
        </p:spPr>
        <p:txBody>
          <a:bodyPr/>
          <a:lstStyle/>
          <a:p>
            <a:r>
              <a:rPr lang="en-US" dirty="0" smtClean="0"/>
              <a:t>TOPICS</a:t>
            </a:r>
          </a:p>
          <a:p>
            <a:pPr lvl="2"/>
            <a:r>
              <a:rPr lang="en-US" dirty="0" smtClean="0"/>
              <a:t>7 main topics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0" lvl="2" indent="0">
              <a:buNone/>
            </a:pPr>
            <a:endParaRPr lang="en-US" dirty="0" smtClean="0"/>
          </a:p>
          <a:p>
            <a:pPr marL="0" lvl="2" indent="0">
              <a:buNone/>
            </a:pPr>
            <a:endParaRPr lang="en-US" dirty="0" smtClean="0"/>
          </a:p>
          <a:p>
            <a:pPr lvl="2"/>
            <a:r>
              <a:rPr lang="en-US" dirty="0"/>
              <a:t>e</a:t>
            </a:r>
            <a:r>
              <a:rPr lang="en-US" dirty="0" smtClean="0"/>
              <a:t>ach topic has its own </a:t>
            </a:r>
            <a:r>
              <a:rPr lang="en-US" dirty="0" err="1" smtClean="0"/>
              <a:t>colour</a:t>
            </a:r>
            <a:r>
              <a:rPr lang="en-US" dirty="0" smtClean="0"/>
              <a:t> code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5796136" cy="8811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7620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20966"/>
            <a:ext cx="6120420" cy="487754"/>
          </a:xfrm>
        </p:spPr>
        <p:txBody>
          <a:bodyPr/>
          <a:lstStyle/>
          <a:p>
            <a:r>
              <a:rPr lang="de-DE" dirty="0" err="1" smtClean="0">
                <a:solidFill>
                  <a:srgbClr val="003969"/>
                </a:solidFill>
              </a:rPr>
              <a:t>HOMEPage</a:t>
            </a:r>
            <a:r>
              <a:rPr lang="de-DE" dirty="0" smtClean="0">
                <a:solidFill>
                  <a:srgbClr val="003969"/>
                </a:solidFill>
              </a:rPr>
              <a:t> LAYOUT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Latest Articles</a:t>
            </a:r>
          </a:p>
          <a:p>
            <a:pPr marL="0" lvl="2" indent="0">
              <a:buNone/>
            </a:pPr>
            <a:r>
              <a:rPr lang="en-US" dirty="0" smtClean="0"/>
              <a:t>The five most recent articles are displayed on the homepage underneath the featured articles </a:t>
            </a:r>
            <a:endParaRPr lang="en-US" dirty="0"/>
          </a:p>
        </p:txBody>
      </p:sp>
      <p:sp>
        <p:nvSpPr>
          <p:cNvPr id="30" name="Rechteck 29"/>
          <p:cNvSpPr/>
          <p:nvPr/>
        </p:nvSpPr>
        <p:spPr>
          <a:xfrm>
            <a:off x="4643438" y="5337212"/>
            <a:ext cx="2665412" cy="1117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>
              <a:lnSpc>
                <a:spcPct val="120000"/>
              </a:lnSpc>
            </a:pPr>
            <a:endParaRPr lang="de-DE" sz="1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0" y="1052736"/>
            <a:ext cx="38862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20966"/>
            <a:ext cx="6120420" cy="775786"/>
          </a:xfrm>
        </p:spPr>
        <p:txBody>
          <a:bodyPr/>
          <a:lstStyle/>
          <a:p>
            <a:r>
              <a:rPr lang="de-DE" dirty="0" err="1" smtClean="0"/>
              <a:t>HOMEPage</a:t>
            </a:r>
            <a:r>
              <a:rPr lang="de-DE" dirty="0" smtClean="0"/>
              <a:t> LAYOUT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052736"/>
            <a:ext cx="6877051" cy="5363939"/>
          </a:xfrm>
        </p:spPr>
        <p:txBody>
          <a:bodyPr/>
          <a:lstStyle/>
          <a:p>
            <a:r>
              <a:rPr lang="en-US" dirty="0" smtClean="0"/>
              <a:t>Search function</a:t>
            </a:r>
          </a:p>
          <a:p>
            <a:pPr lvl="2"/>
            <a:r>
              <a:rPr lang="en-US" dirty="0" smtClean="0"/>
              <a:t>accessible from every area of website (home / topic /article)</a:t>
            </a:r>
          </a:p>
          <a:p>
            <a:pPr lvl="2"/>
            <a:r>
              <a:rPr lang="en-US" dirty="0" smtClean="0"/>
              <a:t>search for keywords in the articles (e.g. </a:t>
            </a:r>
            <a:r>
              <a:rPr lang="en-US" i="1" dirty="0" err="1" smtClean="0"/>
              <a:t>Ziege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0" lvl="2" indent="0">
              <a:buNone/>
            </a:pPr>
            <a:r>
              <a:rPr lang="en-US" dirty="0" smtClean="0">
                <a:sym typeface="Wingdings" pitchFamily="2" charset="2"/>
              </a:rPr>
              <a:t>                     </a:t>
            </a:r>
            <a:r>
              <a:rPr lang="en-US" sz="3200" b="1" dirty="0" smtClean="0">
                <a:sym typeface="Wingdings" pitchFamily="2" charset="2"/>
              </a:rPr>
              <a:t></a:t>
            </a:r>
            <a:endParaRPr lang="en-US" sz="3200" b="1" dirty="0" smtClean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marL="0" lvl="2" indent="0">
              <a:buNone/>
            </a:pPr>
            <a:endParaRPr lang="de-DE" dirty="0" smtClean="0"/>
          </a:p>
          <a:p>
            <a:pPr marL="0" lvl="2" indent="0">
              <a:buNone/>
            </a:pPr>
            <a:endParaRPr lang="de-DE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11685"/>
            <a:ext cx="7200900" cy="10572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3441356"/>
            <a:ext cx="5760640" cy="338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20966"/>
            <a:ext cx="6120420" cy="559762"/>
          </a:xfrm>
        </p:spPr>
        <p:txBody>
          <a:bodyPr/>
          <a:lstStyle/>
          <a:p>
            <a:r>
              <a:rPr lang="en-US" dirty="0" err="1" smtClean="0">
                <a:solidFill>
                  <a:srgbClr val="A0C814"/>
                </a:solidFill>
              </a:rPr>
              <a:t>ARticles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980728"/>
            <a:ext cx="6877051" cy="5435947"/>
          </a:xfrm>
        </p:spPr>
        <p:txBody>
          <a:bodyPr/>
          <a:lstStyle/>
          <a:p>
            <a:pPr lvl="2"/>
            <a:r>
              <a:rPr lang="en-US" dirty="0"/>
              <a:t>a</a:t>
            </a:r>
            <a:r>
              <a:rPr lang="en-US" dirty="0" smtClean="0"/>
              <a:t>ccompanied by at least one picture and a quote 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or every text there are two versions available: STANDARD and DIFFERENTIATED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025184"/>
            <a:ext cx="5754092" cy="46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20966"/>
            <a:ext cx="6120420" cy="559762"/>
          </a:xfrm>
        </p:spPr>
        <p:txBody>
          <a:bodyPr/>
          <a:lstStyle/>
          <a:p>
            <a:r>
              <a:rPr lang="de-DE" dirty="0" err="1" smtClean="0">
                <a:solidFill>
                  <a:srgbClr val="A0C814"/>
                </a:solidFill>
              </a:rPr>
              <a:t>ARticles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23.01.2014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052736"/>
            <a:ext cx="6877051" cy="536393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Descriptions</a:t>
            </a:r>
            <a:endParaRPr lang="en-US" dirty="0" smtClean="0"/>
          </a:p>
          <a:p>
            <a:pPr lvl="2"/>
            <a:r>
              <a:rPr lang="en-US" dirty="0" smtClean="0"/>
              <a:t>a description is available for the underlined words in each article</a:t>
            </a:r>
          </a:p>
          <a:p>
            <a:pPr lvl="2"/>
            <a:r>
              <a:rPr lang="en-US" dirty="0" smtClean="0"/>
              <a:t>when hovering over the underlined word with your mouse, the description appears in the left-hand column</a:t>
            </a:r>
          </a:p>
          <a:p>
            <a:pPr marL="0" lvl="2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67627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_Master_PowerPoint-Präsentationen">
  <a:themeElements>
    <a:clrScheme name="Goethe 2010-12-21">
      <a:dk1>
        <a:sysClr val="windowText" lastClr="000000"/>
      </a:dk1>
      <a:lt1>
        <a:sysClr val="window" lastClr="FFFFFF"/>
      </a:lt1>
      <a:dk2>
        <a:srgbClr val="502300"/>
      </a:dk2>
      <a:lt2>
        <a:srgbClr val="C8B987"/>
      </a:lt2>
      <a:accent1>
        <a:srgbClr val="A0C814"/>
      </a:accent1>
      <a:accent2>
        <a:srgbClr val="374105"/>
      </a:accent2>
      <a:accent3>
        <a:srgbClr val="59004A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Goethe 2010-12-21">
      <a:dk1>
        <a:sysClr val="windowText" lastClr="000000"/>
      </a:dk1>
      <a:lt1>
        <a:sysClr val="window" lastClr="FFFFFF"/>
      </a:lt1>
      <a:dk2>
        <a:srgbClr val="502300"/>
      </a:dk2>
      <a:lt2>
        <a:srgbClr val="C8B987"/>
      </a:lt2>
      <a:accent1>
        <a:srgbClr val="A0C814"/>
      </a:accent1>
      <a:accent2>
        <a:srgbClr val="374105"/>
      </a:accent2>
      <a:accent3>
        <a:srgbClr val="59004A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Goethe Draft ClanNarrow">
      <a:majorFont>
        <a:latin typeface="ClanNarrowLF-Bold"/>
        <a:ea typeface=""/>
        <a:cs typeface=""/>
      </a:majorFont>
      <a:minorFont>
        <a:latin typeface="ClanNarrowLF-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Goethe 2010-12-21">
      <a:dk1>
        <a:sysClr val="windowText" lastClr="000000"/>
      </a:dk1>
      <a:lt1>
        <a:sysClr val="window" lastClr="FFFFFF"/>
      </a:lt1>
      <a:dk2>
        <a:srgbClr val="502300"/>
      </a:dk2>
      <a:lt2>
        <a:srgbClr val="C8B987"/>
      </a:lt2>
      <a:accent1>
        <a:srgbClr val="A0C814"/>
      </a:accent1>
      <a:accent2>
        <a:srgbClr val="374105"/>
      </a:accent2>
      <a:accent3>
        <a:srgbClr val="59004A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Goethe Draft ClanNarrow">
      <a:majorFont>
        <a:latin typeface="ClanNarrowLF-Bold"/>
        <a:ea typeface=""/>
        <a:cs typeface=""/>
      </a:majorFont>
      <a:minorFont>
        <a:latin typeface="ClanNarrowLF-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Gruppe xmlns="b3ad9c53-484b-4953-b0fd-5f65d5093a84">Powerpoint-Vorlagen</Gruppe>
    <Beschreibung xmlns="b3ad9c53-484b-4953-b0fd-5f65d5093a84">Zur Erstellung einer Powerpoint Präsentation</Beschreibung>
    <Sortierung xmlns="b3ad9c53-484b-4953-b0fd-5f65d5093a8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E04EC5AF7EDF46B7B5A692ED29BB0D" ma:contentTypeVersion="4" ma:contentTypeDescription="Ein neues Dokument erstellen." ma:contentTypeScope="" ma:versionID="29daf0cd6678ff19b700008179d80495">
  <xsd:schema xmlns:xsd="http://www.w3.org/2001/XMLSchema" xmlns:p="http://schemas.microsoft.com/office/2006/metadata/properties" xmlns:ns1="http://schemas.microsoft.com/sharepoint/v3" xmlns:ns2="b3ad9c53-484b-4953-b0fd-5f65d5093a84" targetNamespace="http://schemas.microsoft.com/office/2006/metadata/properties" ma:root="true" ma:fieldsID="8587c3522fa322b59ab02c88ea33d9a9" ns1:_="" ns2:_="">
    <xsd:import namespace="http://schemas.microsoft.com/sharepoint/v3"/>
    <xsd:import namespace="b3ad9c53-484b-4953-b0fd-5f65d5093a8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Gruppe" minOccurs="0"/>
                <xsd:element ref="ns2:Beschreibung" minOccurs="0"/>
                <xsd:element ref="ns2:Sortierung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b3ad9c53-484b-4953-b0fd-5f65d5093a84" elementFormDefault="qualified">
    <xsd:import namespace="http://schemas.microsoft.com/office/2006/documentManagement/types"/>
    <xsd:element name="Gruppe" ma:index="10" nillable="true" ma:displayName="Gruppe" ma:format="Dropdown" ma:internalName="Gruppe">
      <xsd:simpleType>
        <xsd:restriction base="dms:Choice">
          <xsd:enumeration value="Powerpoint-Vorlagen"/>
          <xsd:enumeration value="Word-Vorlagen"/>
          <xsd:enumeration value="Word-Vorlagen 97-2003"/>
        </xsd:restriction>
      </xsd:simpleType>
    </xsd:element>
    <xsd:element name="Beschreibung" ma:index="11" nillable="true" ma:displayName="Beschreibung" ma:internalName="Beschreibung">
      <xsd:simpleType>
        <xsd:restriction base="dms:Text">
          <xsd:maxLength value="255"/>
        </xsd:restriction>
      </xsd:simpleType>
    </xsd:element>
    <xsd:element name="Sortierung" ma:index="12" nillable="true" ma:displayName="Sortierung" ma:internalName="Sortierung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7D8E0CA-93E0-4C54-97CA-A11E0F9E176D}">
  <ds:schemaRefs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b3ad9c53-484b-4953-b0fd-5f65d5093a84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9207E63-7A28-47EE-B6C5-91F2BB822D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C725C1-5C25-4C00-AF76-CD521CDF5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ad9c53-484b-4953-b0fd-5f65d5093a8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GI_Master_PowerPoint-Präsentationen</Template>
  <TotalTime>0</TotalTime>
  <Words>359</Words>
  <Application>Microsoft Office PowerPoint</Application>
  <PresentationFormat>Bildschirmpräsentation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GI_Master_PowerPoint-Präsentationen</vt:lpstr>
      <vt:lpstr>Coala January 2014   German resources for new exam specifications </vt:lpstr>
      <vt:lpstr>Calendar sheets –        2014 - Feste feiern          2013 - Jugend in                        Deutschland</vt:lpstr>
      <vt:lpstr>PowerPoint-Präsentation</vt:lpstr>
      <vt:lpstr>Internetpages ‚AUF DEUTSCH‘</vt:lpstr>
      <vt:lpstr>HOMEPage LAYOUT</vt:lpstr>
      <vt:lpstr>HOMEPage LAYOUT  </vt:lpstr>
      <vt:lpstr>HOMEPage LAYOUT</vt:lpstr>
      <vt:lpstr>ARticles</vt:lpstr>
      <vt:lpstr>ARticles</vt:lpstr>
      <vt:lpstr>ARticles</vt:lpstr>
      <vt:lpstr>Video Content  </vt:lpstr>
      <vt:lpstr>Audio Content  </vt:lpstr>
      <vt:lpstr>We would be happy to receive your  feed-back:  Language@Glasgow.goethe.org  boergmann@ glasgow.goethe.org     Vielen Dank!</vt:lpstr>
    </vt:vector>
  </TitlesOfParts>
  <Company>Goethe-Institut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 Deutsch.  GCSE Webseite  Ort, Datum</dc:title>
  <dc:creator>Martina Kiechle</dc:creator>
  <dc:description>Template: 2010-12-22</dc:description>
  <cp:lastModifiedBy>Administrator</cp:lastModifiedBy>
  <cp:revision>94</cp:revision>
  <cp:lastPrinted>2012-08-15T15:21:53Z</cp:lastPrinted>
  <dcterms:created xsi:type="dcterms:W3CDTF">2012-08-09T11:54:39Z</dcterms:created>
  <dcterms:modified xsi:type="dcterms:W3CDTF">2014-01-23T10:55:53Z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0x0101002BE04EC5AF7EDF46B7B5A692ED29BB0D</vt:lpwstr>
  </property>
  <property fmtid="{D5CDD505-2E9C-101B-9397-08002B2CF9AE}" pid="3" name="Order">
    <vt:r8>800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